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82"/>
  </p:normalViewPr>
  <p:slideViewPr>
    <p:cSldViewPr snapToGrid="0" snapToObjects="1">
      <p:cViewPr varScale="1">
        <p:scale>
          <a:sx n="83" d="100"/>
          <a:sy n="83" d="100"/>
        </p:scale>
        <p:origin x="28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8" name="Shape 188"/>
          <p:cNvSpPr>
            <a:spLocks noGrp="1" noRot="1" noChangeAspect="1"/>
          </p:cNvSpPr>
          <p:nvPr>
            <p:ph type="sldImg"/>
          </p:nvPr>
        </p:nvSpPr>
        <p:spPr>
          <a:xfrm>
            <a:off x="1143000" y="685800"/>
            <a:ext cx="4572000" cy="3429000"/>
          </a:xfrm>
          <a:prstGeom prst="rect">
            <a:avLst/>
          </a:prstGeom>
        </p:spPr>
        <p:txBody>
          <a:bodyPr/>
          <a:lstStyle/>
          <a:p>
            <a:endParaRPr/>
          </a:p>
        </p:txBody>
      </p:sp>
      <p:sp>
        <p:nvSpPr>
          <p:cNvPr id="189" name="Shape 18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2352043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4" name="Shape 14"/>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5" name="Shape 15"/>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6" name="Shape 16"/>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7" name="Shape 17"/>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8" name="Shape 18"/>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
        <p:nvSpPr>
          <p:cNvPr id="19" name="Shape 19"/>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14" name="Shape 114"/>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15" name="Shape 115"/>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16" name="Shape 11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23" name="Shape 123"/>
          <p:cNvSpPr>
            <a:spLocks noGrp="1"/>
          </p:cNvSpPr>
          <p:nvPr>
            <p:ph type="pic" sz="half" idx="13"/>
          </p:nvPr>
        </p:nvSpPr>
        <p:spPr>
          <a:xfrm>
            <a:off x="6503154" y="0"/>
            <a:ext cx="6502401" cy="4864100"/>
          </a:xfrm>
          <a:prstGeom prst="rect">
            <a:avLst/>
          </a:prstGeom>
        </p:spPr>
        <p:txBody>
          <a:bodyPr lIns="91439" tIns="45719" rIns="91439" bIns="45719">
            <a:noAutofit/>
          </a:bodyPr>
          <a:lstStyle/>
          <a:p>
            <a:endParaRPr/>
          </a:p>
        </p:txBody>
      </p:sp>
      <p:sp>
        <p:nvSpPr>
          <p:cNvPr id="124" name="Shape 124"/>
          <p:cNvSpPr>
            <a:spLocks noGrp="1"/>
          </p:cNvSpPr>
          <p:nvPr>
            <p:ph type="pic" sz="half" idx="14"/>
          </p:nvPr>
        </p:nvSpPr>
        <p:spPr>
          <a:xfrm>
            <a:off x="6502400" y="4902200"/>
            <a:ext cx="6502400" cy="4864100"/>
          </a:xfrm>
          <a:prstGeom prst="rect">
            <a:avLst/>
          </a:prstGeom>
        </p:spPr>
        <p:txBody>
          <a:bodyPr lIns="91439" tIns="45719" rIns="91439" bIns="45719">
            <a:noAutofit/>
          </a:bodyPr>
          <a:lstStyle/>
          <a:p>
            <a:endParaRPr/>
          </a:p>
        </p:txBody>
      </p:sp>
      <p:sp>
        <p:nvSpPr>
          <p:cNvPr id="125" name="Shape 125"/>
          <p:cNvSpPr>
            <a:spLocks noGrp="1"/>
          </p:cNvSpPr>
          <p:nvPr>
            <p:ph type="pic" idx="15"/>
          </p:nvPr>
        </p:nvSpPr>
        <p:spPr>
          <a:xfrm>
            <a:off x="0" y="0"/>
            <a:ext cx="6468534" cy="9753600"/>
          </a:xfrm>
          <a:prstGeom prst="rect">
            <a:avLst/>
          </a:prstGeom>
        </p:spPr>
        <p:txBody>
          <a:bodyPr lIns="91439" tIns="45719" rIns="91439" bIns="45719">
            <a:noAutofit/>
          </a:bodyPr>
          <a:lstStyle/>
          <a:p>
            <a:endParaRPr/>
          </a:p>
        </p:txBody>
      </p:sp>
      <p:sp>
        <p:nvSpPr>
          <p:cNvPr id="126" name="Shape 126"/>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27" name="Shape 127"/>
          <p:cNvSpPr>
            <a:spLocks noGrp="1"/>
          </p:cNvSpPr>
          <p:nvPr>
            <p:ph type="sldNum" sz="quarter" idx="2"/>
          </p:nvPr>
        </p:nvSpPr>
        <p:spPr>
          <a:prstGeom prst="rect">
            <a:avLst/>
          </a:prstGeom>
        </p:spPr>
        <p:txBody>
          <a:bodyPr/>
          <a:lstStyle/>
          <a:p>
            <a:fld id="{86CB4B4D-7CA3-9044-876B-883B54F8677D}" type="slidenum">
              <a:t>‹#›</a:t>
            </a:fld>
            <a:endParaRPr/>
          </a:p>
        </p:txBody>
      </p:sp>
      <p:sp>
        <p:nvSpPr>
          <p:cNvPr id="128" name="Shape 128"/>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222222"/>
        </a:solidFill>
        <a:effectLst/>
      </p:bgPr>
    </p:bg>
    <p:spTree>
      <p:nvGrpSpPr>
        <p:cNvPr id="1" name=""/>
        <p:cNvGrpSpPr/>
        <p:nvPr/>
      </p:nvGrpSpPr>
      <p:grpSpPr>
        <a:xfrm>
          <a:off x="0" y="0"/>
          <a:ext cx="0" cy="0"/>
          <a:chOff x="0" y="0"/>
          <a:chExt cx="0" cy="0"/>
        </a:xfrm>
      </p:grpSpPr>
      <p:sp>
        <p:nvSpPr>
          <p:cNvPr id="135" name="Shape 135"/>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6" name="Shape 136"/>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37" name="Shape 137"/>
          <p:cNvSpPr>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8" name="Shape 138"/>
          <p:cNvSpPr>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39" name="Shape 139"/>
          <p:cNvSpPr>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40" name="Shape 140"/>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41" name="Shape 141"/>
          <p:cNvSpPr>
            <a:spLocks noGrp="1"/>
          </p:cNvSpPr>
          <p:nvPr>
            <p:ph type="sldNum" sz="quarter" idx="2"/>
          </p:nvPr>
        </p:nvSpPr>
        <p:spPr>
          <a:prstGeom prst="rect">
            <a:avLst/>
          </a:prstGeom>
        </p:spPr>
        <p:txBody>
          <a:bodyPr/>
          <a:lstStyle/>
          <a:p>
            <a:fld id="{86CB4B4D-7CA3-9044-876B-883B54F8677D}" type="slidenum">
              <a:t>‹#›</a:t>
            </a:fld>
            <a:endParaRPr/>
          </a:p>
        </p:txBody>
      </p:sp>
      <p:sp>
        <p:nvSpPr>
          <p:cNvPr id="142" name="Shape 142"/>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49" name="Shape 149"/>
          <p:cNvSpPr>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50" name="Shape 150"/>
          <p:cNvSpPr>
            <a:spLocks noGrp="1"/>
          </p:cNvSpPr>
          <p:nvPr>
            <p:ph type="pic" idx="14"/>
          </p:nvPr>
        </p:nvSpPr>
        <p:spPr>
          <a:xfrm>
            <a:off x="0" y="0"/>
            <a:ext cx="5486400" cy="9753600"/>
          </a:xfrm>
          <a:prstGeom prst="rect">
            <a:avLst/>
          </a:prstGeom>
        </p:spPr>
        <p:txBody>
          <a:bodyPr lIns="91439" tIns="45719" rIns="91439" bIns="45719">
            <a:noAutofit/>
          </a:bodyPr>
          <a:lstStyle/>
          <a:p>
            <a:endParaRPr/>
          </a:p>
        </p:txBody>
      </p:sp>
      <p:sp>
        <p:nvSpPr>
          <p:cNvPr id="151" name="Shape 151"/>
          <p:cNvSpPr>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52" name="Shape 152"/>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53" name="Shape 153"/>
          <p:cNvSpPr>
            <a:spLocks noGrp="1"/>
          </p:cNvSpPr>
          <p:nvPr>
            <p:ph type="sldNum" sz="quarter" idx="2"/>
          </p:nvPr>
        </p:nvSpPr>
        <p:spPr>
          <a:prstGeom prst="rect">
            <a:avLst/>
          </a:prstGeom>
        </p:spPr>
        <p:txBody>
          <a:bodyPr/>
          <a:lstStyle/>
          <a:p>
            <a:fld id="{86CB4B4D-7CA3-9044-876B-883B54F8677D}" type="slidenum">
              <a:t>‹#›</a:t>
            </a:fld>
            <a:endParaRPr/>
          </a:p>
        </p:txBody>
      </p:sp>
      <p:sp>
        <p:nvSpPr>
          <p:cNvPr id="154" name="Shape 154"/>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61" name="Shape 161"/>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162" name="Shape 162"/>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63" name="Shape 163"/>
          <p:cNvSpPr>
            <a:spLocks noGrp="1"/>
          </p:cNvSpPr>
          <p:nvPr>
            <p:ph type="sldNum" sz="quarter" idx="2"/>
          </p:nvPr>
        </p:nvSpPr>
        <p:spPr>
          <a:prstGeom prst="rect">
            <a:avLst/>
          </a:prstGeom>
        </p:spPr>
        <p:txBody>
          <a:bodyPr/>
          <a:lstStyle/>
          <a:p>
            <a:fld id="{86CB4B4D-7CA3-9044-876B-883B54F8677D}" type="slidenum">
              <a:t>‹#›</a:t>
            </a:fld>
            <a:endParaRPr/>
          </a:p>
        </p:txBody>
      </p:sp>
      <p:sp>
        <p:nvSpPr>
          <p:cNvPr id="164" name="Shape 164"/>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71" name="Shape 171"/>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72" name="Shape 172"/>
          <p:cNvSpPr>
            <a:spLocks noGrp="1"/>
          </p:cNvSpPr>
          <p:nvPr>
            <p:ph type="sldNum" sz="quarter" idx="2"/>
          </p:nvPr>
        </p:nvSpPr>
        <p:spPr>
          <a:prstGeom prst="rect">
            <a:avLst/>
          </a:prstGeom>
        </p:spPr>
        <p:txBody>
          <a:bodyPr/>
          <a:lstStyle/>
          <a:p>
            <a:fld id="{86CB4B4D-7CA3-9044-876B-883B54F8677D}" type="slidenum">
              <a:t>‹#›</a:t>
            </a:fld>
            <a:endParaRPr/>
          </a:p>
        </p:txBody>
      </p:sp>
      <p:sp>
        <p:nvSpPr>
          <p:cNvPr id="173" name="Shape 173"/>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80" name="Shape 180"/>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181" name="Shape 181"/>
          <p:cNvSpPr>
            <a:spLocks noGrp="1"/>
          </p:cNvSpPr>
          <p:nvPr>
            <p:ph type="sldNum" sz="quarter" idx="2"/>
          </p:nvPr>
        </p:nvSpPr>
        <p:spPr>
          <a:prstGeom prst="rect">
            <a:avLst/>
          </a:prstGeom>
        </p:spPr>
        <p:txBody>
          <a:bodyPr/>
          <a:lstStyle/>
          <a:p>
            <a:fld id="{86CB4B4D-7CA3-9044-876B-883B54F8677D}" type="slidenum">
              <a:t>‹#›</a:t>
            </a:fld>
            <a:endParaRPr/>
          </a:p>
        </p:txBody>
      </p:sp>
      <p:sp>
        <p:nvSpPr>
          <p:cNvPr id="182" name="Shape 182"/>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6" name="Shape 26"/>
          <p:cNvSpPr>
            <a:spLocks noGrp="1"/>
          </p:cNvSpPr>
          <p:nvPr>
            <p:ph type="pic" idx="13"/>
          </p:nvPr>
        </p:nvSpPr>
        <p:spPr>
          <a:xfrm>
            <a:off x="0" y="0"/>
            <a:ext cx="13004800" cy="9753600"/>
          </a:xfrm>
          <a:prstGeom prst="rect">
            <a:avLst/>
          </a:prstGeom>
        </p:spPr>
        <p:txBody>
          <a:bodyPr lIns="91439" tIns="45719" rIns="91439" bIns="45719">
            <a:noAutofit/>
          </a:bodyPr>
          <a:lstStyle/>
          <a:p>
            <a:endParaRPr/>
          </a:p>
        </p:txBody>
      </p:sp>
      <p:sp>
        <p:nvSpPr>
          <p:cNvPr id="27" name="Shape 27"/>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8" name="Shape 28"/>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9" name="Shape 29"/>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0" name="Shape 30"/>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31" name="Shape 31"/>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
        <p:nvSpPr>
          <p:cNvPr id="32" name="Shape 32"/>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9" name="Shape 39"/>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40" name="Shape 40"/>
          <p:cNvSpPr>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41" name="Shape 41"/>
          <p:cNvSpPr>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42" name="Shape 42"/>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43" name="Shape 43"/>
          <p:cNvSpPr>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
        <p:nvSpPr>
          <p:cNvPr id="44" name="Shape 44"/>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51" name="Shape 51"/>
          <p:cNvSpPr>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52" name="Shape 52"/>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53" name="Shape 53"/>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
        <p:nvSpPr>
          <p:cNvPr id="54" name="Shape 54"/>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61" name="Shape 61"/>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62" name="Shape 62"/>
          <p:cNvSpPr>
            <a:spLocks noGrp="1"/>
          </p:cNvSpPr>
          <p:nvPr>
            <p:ph type="pic" idx="13"/>
          </p:nvPr>
        </p:nvSpPr>
        <p:spPr>
          <a:xfrm>
            <a:off x="0" y="0"/>
            <a:ext cx="5486400" cy="9753600"/>
          </a:xfrm>
          <a:prstGeom prst="rect">
            <a:avLst/>
          </a:prstGeom>
        </p:spPr>
        <p:txBody>
          <a:bodyPr lIns="91439" tIns="45719" rIns="91439" bIns="45719">
            <a:noAutofit/>
          </a:bodyPr>
          <a:lstStyle/>
          <a:p>
            <a:endParaRPr/>
          </a:p>
        </p:txBody>
      </p:sp>
      <p:sp>
        <p:nvSpPr>
          <p:cNvPr id="63" name="Shape 63"/>
          <p:cNvSpPr>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64" name="Shape 64"/>
          <p:cNvSpPr>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65" name="Shape 65"/>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66" name="Shape 66"/>
          <p:cNvSpPr>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
        <p:nvSpPr>
          <p:cNvPr id="67" name="Shape 67"/>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74" name="Shape 74"/>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5" name="Shape 75"/>
          <p:cNvSpPr>
            <a:spLocks noGrp="1"/>
          </p:cNvSpPr>
          <p:nvPr>
            <p:ph type="title"/>
          </p:nvPr>
        </p:nvSpPr>
        <p:spPr>
          <a:prstGeom prst="rect">
            <a:avLst/>
          </a:prstGeom>
        </p:spPr>
        <p:txBody>
          <a:bodyPr/>
          <a:lstStyle/>
          <a:p>
            <a:r>
              <a:t>Title Text</a:t>
            </a:r>
          </a:p>
        </p:txBody>
      </p:sp>
      <p:sp>
        <p:nvSpPr>
          <p:cNvPr id="76" name="Shape 7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83" name="Shape 83"/>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4" name="Shape 84"/>
          <p:cNvSpPr>
            <a:spLocks noGrp="1"/>
          </p:cNvSpPr>
          <p:nvPr>
            <p:ph type="title"/>
          </p:nvPr>
        </p:nvSpPr>
        <p:spPr>
          <a:prstGeom prst="rect">
            <a:avLst/>
          </a:prstGeom>
        </p:spPr>
        <p:txBody>
          <a:bodyPr/>
          <a:lstStyle/>
          <a:p>
            <a:r>
              <a:t>Title Text</a:t>
            </a:r>
          </a:p>
        </p:txBody>
      </p:sp>
      <p:sp>
        <p:nvSpPr>
          <p:cNvPr id="85" name="Shape 85"/>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6" name="Shape 8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93" name="Shape 93"/>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96" name="Shape 96"/>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103" name="Shape 103"/>
          <p:cNvSpPr>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4" name="Shape 104"/>
          <p:cNvSpPr>
            <a:spLocks noGrp="1"/>
          </p:cNvSpPr>
          <p:nvPr>
            <p:ph type="pic" sz="half" idx="14"/>
          </p:nvPr>
        </p:nvSpPr>
        <p:spPr>
          <a:xfrm>
            <a:off x="7112000" y="1536700"/>
            <a:ext cx="5486400" cy="7797800"/>
          </a:xfrm>
          <a:prstGeom prst="rect">
            <a:avLst/>
          </a:prstGeom>
        </p:spPr>
        <p:txBody>
          <a:bodyPr lIns="91439" tIns="45719" rIns="91439" bIns="45719">
            <a:noAutofit/>
          </a:bodyPr>
          <a:lstStyle/>
          <a:p>
            <a:endParaRPr/>
          </a:p>
        </p:txBody>
      </p:sp>
      <p:sp>
        <p:nvSpPr>
          <p:cNvPr id="105" name="Shape 105"/>
          <p:cNvSpPr>
            <a:spLocks noGrp="1"/>
          </p:cNvSpPr>
          <p:nvPr>
            <p:ph type="title"/>
          </p:nvPr>
        </p:nvSpPr>
        <p:spPr>
          <a:xfrm>
            <a:off x="406400" y="1536700"/>
            <a:ext cx="6299200" cy="723900"/>
          </a:xfrm>
          <a:prstGeom prst="rect">
            <a:avLst/>
          </a:prstGeom>
        </p:spPr>
        <p:txBody>
          <a:bodyPr/>
          <a:lstStyle/>
          <a:p>
            <a:r>
              <a:t>Title Text</a:t>
            </a:r>
          </a:p>
        </p:txBody>
      </p:sp>
      <p:sp>
        <p:nvSpPr>
          <p:cNvPr id="106" name="Shape 106"/>
          <p:cNvSpPr>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107" name="Shape 10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Shape 3"/>
          <p:cNvSpPr>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Title Text</a:t>
            </a:r>
          </a:p>
        </p:txBody>
      </p:sp>
      <p:sp>
        <p:nvSpPr>
          <p:cNvPr id="4" name="Shape 4"/>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sz="2800" cap="all">
                <a:solidFill>
                  <a:srgbClr val="FFFFFF"/>
                </a:solidFill>
                <a:latin typeface="+mn-lt"/>
                <a:ea typeface="+mn-ea"/>
                <a:cs typeface="+mn-cs"/>
                <a:sym typeface="DIN Condensed"/>
              </a:defRPr>
            </a:lvl1pPr>
          </a:lstStyle>
          <a:p>
            <a:r>
              <a:t>Mahdi Hasheminejad</a:t>
            </a:r>
          </a:p>
        </p:txBody>
      </p:sp>
      <p:sp>
        <p:nvSpPr>
          <p:cNvPr id="5" name="Shape 5"/>
          <p:cNvSpPr>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
        <p:nvSpPr>
          <p:cNvPr id="6" name="Shape 6"/>
          <p:cNvSpPr/>
          <p:nvPr/>
        </p:nvSpPr>
        <p:spPr>
          <a:xfrm>
            <a:off x="3977004" y="9308393"/>
            <a:ext cx="5050791"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https://github.com/mahdi-ninja/csp-demo</a:t>
            </a:r>
          </a:p>
        </p:txBody>
      </p:sp>
      <p:sp>
        <p:nvSpPr>
          <p:cNvPr id="7" name="Shape 7"/>
          <p:cNvSpPr>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gi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gif"/><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p:cNvSpPr>
          <p:nvPr>
            <p:ph type="ctrTitle"/>
          </p:nvPr>
        </p:nvSpPr>
        <p:spPr>
          <a:prstGeom prst="rect">
            <a:avLst/>
          </a:prstGeom>
        </p:spPr>
        <p:txBody>
          <a:bodyPr/>
          <a:lstStyle>
            <a:lvl1pPr defTabSz="350520">
              <a:defRPr sz="10200"/>
            </a:lvl1pPr>
          </a:lstStyle>
          <a:p>
            <a:r>
              <a:t>Content Security Policy (CSP)</a:t>
            </a:r>
          </a:p>
        </p:txBody>
      </p:sp>
      <p:sp>
        <p:nvSpPr>
          <p:cNvPr id="192" name="Shape 192"/>
          <p:cNvSpPr>
            <a:spLocks noGrp="1"/>
          </p:cNvSpPr>
          <p:nvPr>
            <p:ph type="subTitle" sz="quarter" idx="1"/>
          </p:nvPr>
        </p:nvSpPr>
        <p:spPr>
          <a:prstGeom prst="rect">
            <a:avLst/>
          </a:prstGeom>
        </p:spPr>
        <p:txBody>
          <a:bodyPr/>
          <a:lstStyle/>
          <a:p>
            <a:r>
              <a:t>Solving XSS once and for all*</a:t>
            </a:r>
          </a:p>
        </p:txBody>
      </p:sp>
      <p:sp>
        <p:nvSpPr>
          <p:cNvPr id="193" name="Shape 193"/>
          <p:cNvSpPr>
            <a:spLocks noGrp="1"/>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1</a:t>
            </a:fld>
            <a:endParaRPr/>
          </a:p>
        </p:txBody>
      </p:sp>
      <p:sp>
        <p:nvSpPr>
          <p:cNvPr id="194" name="Shape 194"/>
          <p:cNvSpPr/>
          <p:nvPr/>
        </p:nvSpPr>
        <p:spPr>
          <a:xfrm>
            <a:off x="11120482" y="5640279"/>
            <a:ext cx="1505205"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 Not really!</a:t>
            </a: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Shape 241"/>
          <p:cNvSpPr>
            <a:spLocks noGrp="1"/>
          </p:cNvSpPr>
          <p:nvPr>
            <p:ph type="title"/>
          </p:nvPr>
        </p:nvSpPr>
        <p:spPr>
          <a:xfrm>
            <a:off x="351259" y="603150"/>
            <a:ext cx="12302283" cy="1165425"/>
          </a:xfrm>
          <a:prstGeom prst="rect">
            <a:avLst/>
          </a:prstGeom>
        </p:spPr>
        <p:txBody>
          <a:bodyPr/>
          <a:lstStyle>
            <a:lvl1pPr algn="ctr" defTabSz="286258">
              <a:defRPr sz="8330"/>
            </a:lvl1pPr>
          </a:lstStyle>
          <a:p>
            <a:r>
              <a:t>Demo time</a:t>
            </a:r>
          </a:p>
        </p:txBody>
      </p:sp>
      <p:sp>
        <p:nvSpPr>
          <p:cNvPr id="242" name="Shape 242"/>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sp>
        <p:nvSpPr>
          <p:cNvPr id="243" name="Shape 243"/>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Step13</a:t>
            </a:r>
          </a:p>
        </p:txBody>
      </p:sp>
      <p:pic>
        <p:nvPicPr>
          <p:cNvPr id="244" name="giphy.gif"/>
          <p:cNvPicPr>
            <a:picLocks/>
          </p:cNvPicPr>
          <p:nvPr/>
        </p:nvPicPr>
        <p:blipFill>
          <a:blip r:embed="rId2">
            <a:extLst/>
          </a:blip>
          <a:stretch>
            <a:fillRect/>
          </a:stretch>
        </p:blipFill>
        <p:spPr>
          <a:xfrm>
            <a:off x="1796097" y="2909560"/>
            <a:ext cx="9412606" cy="4706303"/>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Shape 246"/>
          <p:cNvSpPr>
            <a:spLocks noGrp="1"/>
          </p:cNvSpPr>
          <p:nvPr>
            <p:ph type="body" idx="13"/>
          </p:nvPr>
        </p:nvSpPr>
        <p:spPr>
          <a:prstGeom prst="rect">
            <a:avLst/>
          </a:prstGeom>
        </p:spPr>
        <p:txBody>
          <a:bodyPr/>
          <a:lstStyle/>
          <a:p>
            <a:r>
              <a:t>Text</a:t>
            </a:r>
          </a:p>
        </p:txBody>
      </p:sp>
      <p:sp>
        <p:nvSpPr>
          <p:cNvPr id="247" name="Shape 247"/>
          <p:cNvSpPr>
            <a:spLocks noGrp="1"/>
          </p:cNvSpPr>
          <p:nvPr>
            <p:ph type="title"/>
          </p:nvPr>
        </p:nvSpPr>
        <p:spPr>
          <a:prstGeom prst="rect">
            <a:avLst/>
          </a:prstGeom>
        </p:spPr>
        <p:txBody>
          <a:bodyPr/>
          <a:lstStyle>
            <a:lvl1pPr defTabSz="467359">
              <a:spcBef>
                <a:spcPts val="2200"/>
              </a:spcBef>
              <a:defRPr sz="4800"/>
            </a:lvl1pPr>
          </a:lstStyle>
          <a:p>
            <a:r>
              <a:t>More than just xss</a:t>
            </a:r>
          </a:p>
        </p:txBody>
      </p:sp>
      <p:sp>
        <p:nvSpPr>
          <p:cNvPr id="248" name="Shape 248"/>
          <p:cNvSpPr>
            <a:spLocks noGrp="1"/>
          </p:cNvSpPr>
          <p:nvPr>
            <p:ph type="body" idx="1"/>
          </p:nvPr>
        </p:nvSpPr>
        <p:spPr>
          <a:prstGeom prst="rect">
            <a:avLst/>
          </a:prstGeom>
        </p:spPr>
        <p:txBody>
          <a:bodyPr/>
          <a:lstStyle/>
          <a:p>
            <a:pPr marL="368934" indent="-368934" defTabSz="484886">
              <a:spcBef>
                <a:spcPts val="2300"/>
              </a:spcBef>
              <a:defRPr sz="2822"/>
            </a:pPr>
            <a:r>
              <a:t>Prevent clickjacking</a:t>
            </a:r>
          </a:p>
          <a:p>
            <a:pPr marL="737869" lvl="1" indent="-368934" defTabSz="484886">
              <a:spcBef>
                <a:spcPts val="2300"/>
              </a:spcBef>
              <a:defRPr sz="2822"/>
            </a:pPr>
            <a:r>
              <a:t>frame-ancestors</a:t>
            </a:r>
          </a:p>
          <a:p>
            <a:pPr marL="368934" indent="-368934" defTabSz="484886">
              <a:spcBef>
                <a:spcPts val="2300"/>
              </a:spcBef>
              <a:defRPr sz="2822"/>
            </a:pPr>
            <a:r>
              <a:t>Fix mixed content</a:t>
            </a:r>
          </a:p>
          <a:p>
            <a:pPr marL="737869" lvl="1" indent="-368934" defTabSz="484886">
              <a:spcBef>
                <a:spcPts val="2300"/>
              </a:spcBef>
              <a:defRPr sz="2822"/>
            </a:pPr>
            <a:r>
              <a:t>Block</a:t>
            </a:r>
          </a:p>
          <a:p>
            <a:pPr marL="737869" lvl="1" indent="-368934" defTabSz="484886">
              <a:spcBef>
                <a:spcPts val="2300"/>
              </a:spcBef>
              <a:defRPr sz="2822"/>
            </a:pPr>
            <a:r>
              <a:t>Patch</a:t>
            </a:r>
          </a:p>
          <a:p>
            <a:pPr marL="737869" lvl="1" indent="-368934" defTabSz="484886">
              <a:spcBef>
                <a:spcPts val="2300"/>
              </a:spcBef>
              <a:defRPr sz="2822"/>
            </a:pPr>
            <a:r>
              <a:t>Report</a:t>
            </a:r>
          </a:p>
          <a:p>
            <a:pPr marL="368934" indent="-368934" defTabSz="484886">
              <a:spcBef>
                <a:spcPts val="2300"/>
              </a:spcBef>
              <a:defRPr sz="2822"/>
            </a:pPr>
            <a:r>
              <a:t>Restrict form data</a:t>
            </a:r>
          </a:p>
          <a:p>
            <a:pPr marL="368934" indent="-368934" defTabSz="484886">
              <a:spcBef>
                <a:spcPts val="2300"/>
              </a:spcBef>
              <a:defRPr sz="2822"/>
            </a:pPr>
            <a:r>
              <a:t>and a lot more…</a:t>
            </a:r>
          </a:p>
        </p:txBody>
      </p:sp>
      <p:sp>
        <p:nvSpPr>
          <p:cNvPr id="249" name="Shape 249"/>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pic>
        <p:nvPicPr>
          <p:cNvPr id="250" name="pasted-image.png"/>
          <p:cNvPicPr>
            <a:picLocks noChangeAspect="1"/>
          </p:cNvPicPr>
          <p:nvPr/>
        </p:nvPicPr>
        <p:blipFill>
          <a:blip r:embed="rId2">
            <a:extLst/>
          </a:blip>
          <a:stretch>
            <a:fillRect/>
          </a:stretch>
        </p:blipFill>
        <p:spPr>
          <a:xfrm>
            <a:off x="9554164" y="1097583"/>
            <a:ext cx="3359646" cy="4414575"/>
          </a:xfrm>
          <a:prstGeom prst="rect">
            <a:avLst/>
          </a:prstGeom>
          <a:ln w="12700">
            <a:miter lim="400000"/>
          </a:ln>
        </p:spPr>
      </p:pic>
      <p:pic>
        <p:nvPicPr>
          <p:cNvPr id="251" name="pasted-image.png"/>
          <p:cNvPicPr>
            <a:picLocks noChangeAspect="1"/>
          </p:cNvPicPr>
          <p:nvPr/>
        </p:nvPicPr>
        <p:blipFill>
          <a:blip r:embed="rId3">
            <a:extLst/>
          </a:blip>
          <a:stretch>
            <a:fillRect/>
          </a:stretch>
        </p:blipFill>
        <p:spPr>
          <a:xfrm>
            <a:off x="4343400" y="6182675"/>
            <a:ext cx="7620001" cy="635001"/>
          </a:xfrm>
          <a:prstGeom prst="rect">
            <a:avLst/>
          </a:prstGeom>
          <a:ln w="12700">
            <a:miter lim="400000"/>
          </a:ln>
        </p:spPr>
      </p:pic>
      <p:pic>
        <p:nvPicPr>
          <p:cNvPr id="252" name="pasted-image.png"/>
          <p:cNvPicPr>
            <a:picLocks noChangeAspect="1"/>
          </p:cNvPicPr>
          <p:nvPr/>
        </p:nvPicPr>
        <p:blipFill>
          <a:blip r:embed="rId4">
            <a:extLst/>
          </a:blip>
          <a:stretch>
            <a:fillRect/>
          </a:stretch>
        </p:blipFill>
        <p:spPr>
          <a:xfrm>
            <a:off x="4343400" y="3447883"/>
            <a:ext cx="4318001" cy="584201"/>
          </a:xfrm>
          <a:prstGeom prst="rect">
            <a:avLst/>
          </a:prstGeom>
          <a:ln w="12700">
            <a:miter lim="400000"/>
          </a:ln>
        </p:spPr>
      </p:pic>
      <p:pic>
        <p:nvPicPr>
          <p:cNvPr id="253" name="pasted-image.png"/>
          <p:cNvPicPr>
            <a:picLocks noChangeAspect="1"/>
          </p:cNvPicPr>
          <p:nvPr/>
        </p:nvPicPr>
        <p:blipFill>
          <a:blip r:embed="rId5">
            <a:extLst/>
          </a:blip>
          <a:stretch>
            <a:fillRect/>
          </a:stretch>
        </p:blipFill>
        <p:spPr>
          <a:xfrm>
            <a:off x="4343400" y="5417238"/>
            <a:ext cx="4826001" cy="660401"/>
          </a:xfrm>
          <a:prstGeom prst="rect">
            <a:avLst/>
          </a:prstGeom>
          <a:ln w="12700">
            <a:miter lim="400000"/>
          </a:ln>
        </p:spPr>
      </p:pic>
      <p:pic>
        <p:nvPicPr>
          <p:cNvPr id="254" name="pasted-image.png"/>
          <p:cNvPicPr>
            <a:picLocks noChangeAspect="1"/>
          </p:cNvPicPr>
          <p:nvPr/>
        </p:nvPicPr>
        <p:blipFill>
          <a:blip r:embed="rId6">
            <a:extLst/>
          </a:blip>
          <a:stretch>
            <a:fillRect/>
          </a:stretch>
        </p:blipFill>
        <p:spPr>
          <a:xfrm>
            <a:off x="4343400" y="4702601"/>
            <a:ext cx="4445001" cy="609601"/>
          </a:xfrm>
          <a:prstGeom prst="rect">
            <a:avLst/>
          </a:prstGeom>
          <a:ln w="12700">
            <a:miter lim="400000"/>
          </a:ln>
        </p:spPr>
      </p:pic>
      <p:pic>
        <p:nvPicPr>
          <p:cNvPr id="255" name="pasted-image.png"/>
          <p:cNvPicPr>
            <a:picLocks noChangeAspect="1"/>
          </p:cNvPicPr>
          <p:nvPr/>
        </p:nvPicPr>
        <p:blipFill>
          <a:blip r:embed="rId7">
            <a:extLst/>
          </a:blip>
          <a:stretch>
            <a:fillRect/>
          </a:stretch>
        </p:blipFill>
        <p:spPr>
          <a:xfrm>
            <a:off x="4343400" y="7026471"/>
            <a:ext cx="3429001" cy="6096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 name="pasted-image.png"/>
          <p:cNvPicPr>
            <a:picLocks noGrp="1" noChangeAspect="1"/>
          </p:cNvPicPr>
          <p:nvPr>
            <p:ph type="pic" idx="13"/>
          </p:nvPr>
        </p:nvPicPr>
        <p:blipFill>
          <a:blip r:embed="rId2">
            <a:extLst/>
          </a:blip>
          <a:srcRect l="12222" r="12222"/>
          <a:stretch>
            <a:fillRect/>
          </a:stretch>
        </p:blipFill>
        <p:spPr>
          <a:xfrm>
            <a:off x="3063850" y="278042"/>
            <a:ext cx="7307177" cy="5480383"/>
          </a:xfrm>
          <a:prstGeom prst="rect">
            <a:avLst/>
          </a:prstGeom>
        </p:spPr>
      </p:pic>
      <p:sp>
        <p:nvSpPr>
          <p:cNvPr id="258" name="Shape 258"/>
          <p:cNvSpPr>
            <a:spLocks noGrp="1"/>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59" name="Shape 259"/>
          <p:cNvSpPr>
            <a:spLocks noGrp="1"/>
          </p:cNvSpPr>
          <p:nvPr>
            <p:ph type="body" sz="quarter" idx="1"/>
          </p:nvPr>
        </p:nvSpPr>
        <p:spPr>
          <a:xfrm>
            <a:off x="406400" y="6523561"/>
            <a:ext cx="12192000" cy="1803401"/>
          </a:xfrm>
          <a:prstGeom prst="rect">
            <a:avLst/>
          </a:prstGeom>
        </p:spPr>
        <p:txBody>
          <a:bodyPr/>
          <a:lstStyle/>
          <a:p>
            <a:pPr algn="ctr" defTabSz="525779">
              <a:spcBef>
                <a:spcPts val="2500"/>
              </a:spcBef>
              <a:defRPr>
                <a:solidFill>
                  <a:schemeClr val="accent1"/>
                </a:solidFill>
                <a:latin typeface="+mn-lt"/>
                <a:ea typeface="+mn-ea"/>
                <a:cs typeface="+mn-cs"/>
                <a:sym typeface="DIN Condensed"/>
              </a:defRPr>
            </a:pPr>
            <a:r>
              <a:rPr>
                <a:solidFill>
                  <a:schemeClr val="accent5">
                    <a:hueOff val="-180946"/>
                    <a:satOff val="-2351"/>
                    <a:lumOff val="-8716"/>
                  </a:schemeClr>
                </a:solidFill>
              </a:rPr>
              <a:t>Additional</a:t>
            </a:r>
            <a:r>
              <a:t> layer of protection</a:t>
            </a:r>
          </a:p>
          <a:p>
            <a:pPr algn="ctr" defTabSz="525779">
              <a:spcBef>
                <a:spcPts val="2500"/>
              </a:spcBef>
              <a:defRPr>
                <a:solidFill>
                  <a:schemeClr val="accent5">
                    <a:hueOff val="-180946"/>
                    <a:satOff val="-2351"/>
                    <a:lumOff val="-8716"/>
                  </a:schemeClr>
                </a:solidFill>
                <a:latin typeface="+mn-lt"/>
                <a:ea typeface="+mn-ea"/>
                <a:cs typeface="+mn-cs"/>
                <a:sym typeface="DIN Condensed"/>
              </a:defRPr>
            </a:pPr>
            <a:r>
              <a:t>not a replacement</a:t>
            </a:r>
          </a:p>
        </p:txBody>
      </p:sp>
      <p:sp>
        <p:nvSpPr>
          <p:cNvPr id="260" name="Shape 26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261" name="Shape 261"/>
          <p:cNvSpPr/>
          <p:nvPr/>
        </p:nvSpPr>
        <p:spPr>
          <a:xfrm>
            <a:off x="3137275" y="473215"/>
            <a:ext cx="7160414" cy="812801"/>
          </a:xfrm>
          <a:prstGeom prst="rect">
            <a:avLst/>
          </a:prstGeom>
          <a:ln w="12700">
            <a:miter lim="400000"/>
          </a:ln>
          <a:effectLst>
            <a:outerShdw blurRad="12700" dist="48522" dir="5400000" rotWithShape="0">
              <a:srgbClr val="000000">
                <a:alpha val="7270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latin typeface="Avenir Next Demi Bold"/>
                <a:ea typeface="Avenir Next Demi Bold"/>
                <a:cs typeface="Avenir Next Demi Bold"/>
                <a:sym typeface="Avenir Next Demi Bold"/>
              </a:defRPr>
            </a:lvl1pPr>
          </a:lstStyle>
          <a:p>
            <a:r>
              <a:t>CONTENT SECURITY POLICY</a:t>
            </a:r>
          </a:p>
        </p:txBody>
      </p:sp>
      <p:sp>
        <p:nvSpPr>
          <p:cNvPr id="262" name="Shape 262"/>
          <p:cNvSpPr/>
          <p:nvPr/>
        </p:nvSpPr>
        <p:spPr>
          <a:xfrm>
            <a:off x="3240222" y="3962399"/>
            <a:ext cx="7035445" cy="1828801"/>
          </a:xfrm>
          <a:prstGeom prst="rect">
            <a:avLst/>
          </a:prstGeom>
          <a:ln w="12700">
            <a:miter lim="400000"/>
          </a:ln>
          <a:effectLst>
            <a:outerShdw blurRad="12700" dist="48522" dir="5400000" rotWithShape="0">
              <a:srgbClr val="000000">
                <a:alpha val="7270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solidFill>
                  <a:srgbClr val="FEFEFD"/>
                </a:solidFill>
                <a:latin typeface="Avenir Next Demi Bold"/>
                <a:ea typeface="Avenir Next Demi Bold"/>
                <a:cs typeface="Avenir Next Demi Bold"/>
                <a:sym typeface="Avenir Next Demi Bold"/>
              </a:defRPr>
            </a:pPr>
            <a:r>
              <a:t>ANSWER TO THE ULTIMATE</a:t>
            </a:r>
          </a:p>
          <a:p>
            <a:pPr>
              <a:defRPr sz="4100">
                <a:solidFill>
                  <a:srgbClr val="FEFEFD"/>
                </a:solidFill>
                <a:latin typeface="Avenir Next Demi Bold"/>
                <a:ea typeface="Avenir Next Demi Bold"/>
                <a:cs typeface="Avenir Next Demi Bold"/>
                <a:sym typeface="Avenir Next Demi Bold"/>
              </a:defRPr>
            </a:pPr>
            <a:r>
              <a:t>QUESTION OF XSS. NOT!</a:t>
            </a:r>
          </a:p>
        </p:txBody>
      </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264"/>
          <p:cNvSpPr>
            <a:spLocks noGrp="1"/>
          </p:cNvSpPr>
          <p:nvPr>
            <p:ph type="body" idx="13"/>
          </p:nvPr>
        </p:nvSpPr>
        <p:spPr>
          <a:prstGeom prst="rect">
            <a:avLst/>
          </a:prstGeom>
        </p:spPr>
        <p:txBody>
          <a:bodyPr/>
          <a:lstStyle/>
          <a:p>
            <a:r>
              <a:t>Text</a:t>
            </a:r>
          </a:p>
        </p:txBody>
      </p:sp>
      <p:sp>
        <p:nvSpPr>
          <p:cNvPr id="265" name="Shape 265"/>
          <p:cNvSpPr>
            <a:spLocks noGrp="1"/>
          </p:cNvSpPr>
          <p:nvPr>
            <p:ph type="title"/>
          </p:nvPr>
        </p:nvSpPr>
        <p:spPr>
          <a:prstGeom prst="rect">
            <a:avLst/>
          </a:prstGeom>
        </p:spPr>
        <p:txBody>
          <a:bodyPr/>
          <a:lstStyle>
            <a:lvl1pPr defTabSz="467359">
              <a:spcBef>
                <a:spcPts val="2200"/>
              </a:spcBef>
              <a:defRPr sz="4800"/>
            </a:lvl1pPr>
          </a:lstStyle>
          <a:p>
            <a:r>
              <a:t>CSP in PRACTICE: “SECURITY”</a:t>
            </a:r>
          </a:p>
        </p:txBody>
      </p:sp>
      <p:sp>
        <p:nvSpPr>
          <p:cNvPr id="266" name="Shape 266"/>
          <p:cNvSpPr>
            <a:spLocks noGrp="1"/>
          </p:cNvSpPr>
          <p:nvPr>
            <p:ph type="body" idx="1"/>
          </p:nvPr>
        </p:nvSpPr>
        <p:spPr>
          <a:prstGeom prst="rect">
            <a:avLst/>
          </a:prstGeom>
        </p:spPr>
        <p:txBody>
          <a:bodyPr/>
          <a:lstStyle/>
          <a:p>
            <a:pPr marL="328929" indent="-328929" defTabSz="432308">
              <a:spcBef>
                <a:spcPts val="2000"/>
              </a:spcBef>
              <a:defRPr sz="2516"/>
            </a:pPr>
            <a:r>
              <a:rPr>
                <a:solidFill>
                  <a:schemeClr val="accent5">
                    <a:hueOff val="-180946"/>
                    <a:satOff val="-2351"/>
                    <a:lumOff val="-8716"/>
                  </a:schemeClr>
                </a:solidFill>
              </a:rPr>
              <a:t>94.68%</a:t>
            </a:r>
            <a:r>
              <a:t> of policies on the web can be bypassed! </a:t>
            </a:r>
            <a:r>
              <a:rPr sz="1850">
                <a:latin typeface="Avenir Next"/>
                <a:ea typeface="Avenir Next"/>
                <a:cs typeface="Avenir Next"/>
                <a:sym typeface="Avenir Next"/>
              </a:rPr>
              <a:t>[1]</a:t>
            </a:r>
          </a:p>
          <a:p>
            <a:pPr marL="657859" lvl="1" indent="-328929" defTabSz="432308">
              <a:spcBef>
                <a:spcPts val="2000"/>
              </a:spcBef>
              <a:defRPr sz="2516"/>
            </a:pPr>
            <a:r>
              <a:t>87.63% use unsafe-inline</a:t>
            </a:r>
          </a:p>
          <a:p>
            <a:pPr marL="657859" lvl="1" indent="-328929" defTabSz="432308">
              <a:spcBef>
                <a:spcPts val="2000"/>
              </a:spcBef>
              <a:defRPr sz="2516"/>
            </a:pPr>
            <a:endParaRPr/>
          </a:p>
          <a:p>
            <a:pPr marL="657859" lvl="1" indent="-328929" defTabSz="432308">
              <a:spcBef>
                <a:spcPts val="2000"/>
              </a:spcBef>
              <a:defRPr sz="2516"/>
            </a:pPr>
            <a:r>
              <a:t>79.17% whitelist unsafe domains (JSONP, Angular, …)</a:t>
            </a:r>
          </a:p>
          <a:p>
            <a:pPr marL="657859" lvl="1" indent="-328929" defTabSz="432308">
              <a:spcBef>
                <a:spcPts val="2000"/>
              </a:spcBef>
              <a:defRPr sz="2516"/>
            </a:pPr>
            <a:endParaRPr/>
          </a:p>
          <a:p>
            <a:pPr marL="657859" lvl="1" indent="-328929" defTabSz="432308">
              <a:spcBef>
                <a:spcPts val="2000"/>
              </a:spcBef>
              <a:defRPr sz="2516"/>
            </a:pPr>
            <a:r>
              <a:t>21.48% utilise general wildcard or URI scheme only</a:t>
            </a:r>
          </a:p>
          <a:p>
            <a:pPr marL="657859" lvl="1" indent="-328929" defTabSz="432308">
              <a:spcBef>
                <a:spcPts val="2000"/>
              </a:spcBef>
              <a:defRPr sz="2516"/>
            </a:pPr>
            <a:endParaRPr/>
          </a:p>
          <a:p>
            <a:pPr marL="657859" lvl="1" indent="-328929" defTabSz="432308">
              <a:spcBef>
                <a:spcPts val="2000"/>
              </a:spcBef>
              <a:defRPr sz="2516"/>
            </a:pPr>
            <a:r>
              <a:t>9.4% do not include default-src or object-src </a:t>
            </a:r>
          </a:p>
        </p:txBody>
      </p:sp>
      <p:sp>
        <p:nvSpPr>
          <p:cNvPr id="267" name="Shape 267"/>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p:sp>
        <p:nvSpPr>
          <p:cNvPr id="268" name="Shape 268"/>
          <p:cNvSpPr/>
          <p:nvPr/>
        </p:nvSpPr>
        <p:spPr>
          <a:xfrm>
            <a:off x="208470" y="9037601"/>
            <a:ext cx="12587860" cy="254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spcBef>
                <a:spcPts val="1200"/>
              </a:spcBef>
              <a:defRPr sz="900"/>
            </a:pPr>
            <a:r>
              <a:t>[1]: </a:t>
            </a:r>
            <a:r>
              <a:rPr>
                <a:solidFill>
                  <a:srgbClr val="FFFFFF"/>
                </a:solidFill>
              </a:rPr>
              <a:t>Weichselbaum, Lukas, et al. "Csp is dead, long live csp! on the insecurity of whitelists and the future of content security policy." Proceedings of the 2016 ACM SIGSAC Conference on Computer and Communications Security. ACM, 2016.</a:t>
            </a:r>
          </a:p>
        </p:txBody>
      </p:sp>
      <p:pic>
        <p:nvPicPr>
          <p:cNvPr id="269" name="pasted-image.png"/>
          <p:cNvPicPr>
            <a:picLocks noChangeAspect="1"/>
          </p:cNvPicPr>
          <p:nvPr/>
        </p:nvPicPr>
        <p:blipFill>
          <a:blip r:embed="rId2">
            <a:extLst/>
          </a:blip>
          <a:stretch>
            <a:fillRect/>
          </a:stretch>
        </p:blipFill>
        <p:spPr>
          <a:xfrm>
            <a:off x="3666411" y="3939700"/>
            <a:ext cx="4655978" cy="529591"/>
          </a:xfrm>
          <a:prstGeom prst="rect">
            <a:avLst/>
          </a:prstGeom>
          <a:ln w="12700">
            <a:miter lim="400000"/>
          </a:ln>
        </p:spPr>
      </p:pic>
      <p:pic>
        <p:nvPicPr>
          <p:cNvPr id="270" name="pasted-image.png"/>
          <p:cNvPicPr>
            <a:picLocks noChangeAspect="1"/>
          </p:cNvPicPr>
          <p:nvPr/>
        </p:nvPicPr>
        <p:blipFill>
          <a:blip r:embed="rId3">
            <a:extLst/>
          </a:blip>
          <a:stretch>
            <a:fillRect/>
          </a:stretch>
        </p:blipFill>
        <p:spPr>
          <a:xfrm>
            <a:off x="1562099" y="6732367"/>
            <a:ext cx="8864601" cy="592494"/>
          </a:xfrm>
          <a:prstGeom prst="rect">
            <a:avLst/>
          </a:prstGeom>
          <a:ln w="12700">
            <a:miter lim="400000"/>
          </a:ln>
        </p:spPr>
      </p:pic>
      <p:pic>
        <p:nvPicPr>
          <p:cNvPr id="271" name="pasted-image.png"/>
          <p:cNvPicPr>
            <a:picLocks noChangeAspect="1"/>
          </p:cNvPicPr>
          <p:nvPr/>
        </p:nvPicPr>
        <p:blipFill>
          <a:blip r:embed="rId4">
            <a:extLst/>
          </a:blip>
          <a:stretch>
            <a:fillRect/>
          </a:stretch>
        </p:blipFill>
        <p:spPr>
          <a:xfrm>
            <a:off x="914399" y="8024180"/>
            <a:ext cx="11176001" cy="978635"/>
          </a:xfrm>
          <a:prstGeom prst="rect">
            <a:avLst/>
          </a:prstGeom>
          <a:ln w="12700">
            <a:miter lim="400000"/>
          </a:ln>
        </p:spPr>
      </p:pic>
      <p:pic>
        <p:nvPicPr>
          <p:cNvPr id="272" name="pasted-image.png"/>
          <p:cNvPicPr>
            <a:picLocks noChangeAspect="1"/>
          </p:cNvPicPr>
          <p:nvPr/>
        </p:nvPicPr>
        <p:blipFill>
          <a:blip r:embed="rId5">
            <a:extLst/>
          </a:blip>
          <a:stretch>
            <a:fillRect/>
          </a:stretch>
        </p:blipFill>
        <p:spPr>
          <a:xfrm>
            <a:off x="826207" y="5265153"/>
            <a:ext cx="11352386" cy="767896"/>
          </a:xfrm>
          <a:prstGeom prst="rect">
            <a:avLst/>
          </a:prstGeom>
          <a:ln w="12700">
            <a:miter lim="400000"/>
          </a:ln>
        </p:spPr>
      </p:pic>
      <p:pic>
        <p:nvPicPr>
          <p:cNvPr id="273" name="vZWLIA5.gif"/>
          <p:cNvPicPr>
            <a:picLocks/>
          </p:cNvPicPr>
          <p:nvPr/>
        </p:nvPicPr>
        <p:blipFill>
          <a:blip r:embed="rId6">
            <a:extLst/>
          </a:blip>
          <a:stretch>
            <a:fillRect/>
          </a:stretch>
        </p:blipFill>
        <p:spPr>
          <a:xfrm>
            <a:off x="9762919" y="1997576"/>
            <a:ext cx="3162301" cy="2184401"/>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p:cNvSpPr>
          <p:nvPr>
            <p:ph type="title"/>
          </p:nvPr>
        </p:nvSpPr>
        <p:spPr>
          <a:xfrm>
            <a:off x="351259" y="603150"/>
            <a:ext cx="12302283" cy="1165425"/>
          </a:xfrm>
          <a:prstGeom prst="rect">
            <a:avLst/>
          </a:prstGeom>
        </p:spPr>
        <p:txBody>
          <a:bodyPr/>
          <a:lstStyle>
            <a:lvl1pPr algn="ctr" defTabSz="286258">
              <a:defRPr sz="8330"/>
            </a:lvl1pPr>
          </a:lstStyle>
          <a:p>
            <a:r>
              <a:t>Questions?</a:t>
            </a:r>
          </a:p>
        </p:txBody>
      </p:sp>
      <p:sp>
        <p:nvSpPr>
          <p:cNvPr id="276" name="Shape 276"/>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277" name="nope.gif"/>
          <p:cNvPicPr>
            <a:picLocks/>
          </p:cNvPicPr>
          <p:nvPr/>
        </p:nvPicPr>
        <p:blipFill>
          <a:blip r:embed="rId2">
            <a:extLst/>
          </a:blip>
          <a:stretch>
            <a:fillRect/>
          </a:stretch>
        </p:blipFill>
        <p:spPr>
          <a:xfrm>
            <a:off x="2006991" y="2711450"/>
            <a:ext cx="8990818" cy="5092700"/>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 name="pasted-image.png"/>
          <p:cNvPicPr>
            <a:picLocks noGrp="1" noChangeAspect="1"/>
          </p:cNvPicPr>
          <p:nvPr>
            <p:ph type="pic" idx="13"/>
          </p:nvPr>
        </p:nvPicPr>
        <p:blipFill>
          <a:blip r:embed="rId2">
            <a:extLst/>
          </a:blip>
          <a:srcRect t="787" b="787"/>
          <a:stretch>
            <a:fillRect/>
          </a:stretch>
        </p:blipFill>
        <p:spPr>
          <a:prstGeom prst="rect">
            <a:avLst/>
          </a:prstGeom>
        </p:spPr>
      </p:pic>
      <p:sp>
        <p:nvSpPr>
          <p:cNvPr id="280" name="Shape 280"/>
          <p:cNvSpPr>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Tree>
  </p:cSld>
  <p:clrMapOvr>
    <a:masterClrMapping/>
  </p:clrMapOvr>
  <p:transition spd="slow"/>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pe 196"/>
          <p:cNvSpPr>
            <a:spLocks noGrp="1"/>
          </p:cNvSpPr>
          <p:nvPr>
            <p:ph type="body" idx="13"/>
          </p:nvPr>
        </p:nvSpPr>
        <p:spPr>
          <a:prstGeom prst="rect">
            <a:avLst/>
          </a:prstGeom>
        </p:spPr>
        <p:txBody>
          <a:bodyPr/>
          <a:lstStyle/>
          <a:p>
            <a:endParaRPr/>
          </a:p>
        </p:txBody>
      </p:sp>
      <p:sp>
        <p:nvSpPr>
          <p:cNvPr id="197" name="Shape 197"/>
          <p:cNvSpPr>
            <a:spLocks noGrp="1"/>
          </p:cNvSpPr>
          <p:nvPr>
            <p:ph type="title"/>
          </p:nvPr>
        </p:nvSpPr>
        <p:spPr>
          <a:prstGeom prst="rect">
            <a:avLst/>
          </a:prstGeom>
        </p:spPr>
        <p:txBody>
          <a:bodyPr/>
          <a:lstStyle>
            <a:lvl1pPr defTabSz="467359">
              <a:spcBef>
                <a:spcPts val="2200"/>
              </a:spcBef>
              <a:defRPr sz="4800"/>
            </a:lvl1pPr>
          </a:lstStyle>
          <a:p>
            <a:r>
              <a:t>Content Security Policy in a nutshell</a:t>
            </a:r>
          </a:p>
        </p:txBody>
      </p:sp>
      <p:sp>
        <p:nvSpPr>
          <p:cNvPr id="198" name="Shape 198"/>
          <p:cNvSpPr>
            <a:spLocks noGrp="1"/>
          </p:cNvSpPr>
          <p:nvPr>
            <p:ph type="body" idx="1"/>
          </p:nvPr>
        </p:nvSpPr>
        <p:spPr>
          <a:prstGeom prst="rect">
            <a:avLst/>
          </a:prstGeom>
        </p:spPr>
        <p:txBody>
          <a:bodyPr/>
          <a:lstStyle/>
          <a:p>
            <a:r>
              <a:t>Set of </a:t>
            </a:r>
            <a:r>
              <a:rPr>
                <a:solidFill>
                  <a:srgbClr val="FFFFFF"/>
                </a:solidFill>
              </a:rPr>
              <a:t>rules</a:t>
            </a:r>
            <a:r>
              <a:t> governing the types of </a:t>
            </a:r>
            <a:r>
              <a:rPr>
                <a:solidFill>
                  <a:srgbClr val="FFFFFF"/>
                </a:solidFill>
              </a:rPr>
              <a:t>content</a:t>
            </a:r>
            <a:r>
              <a:t> that can be </a:t>
            </a:r>
            <a:r>
              <a:rPr>
                <a:solidFill>
                  <a:srgbClr val="FFFFFF"/>
                </a:solidFill>
              </a:rPr>
              <a:t>loaded and executed</a:t>
            </a:r>
            <a:r>
              <a:t> on the </a:t>
            </a:r>
            <a:r>
              <a:rPr>
                <a:solidFill>
                  <a:srgbClr val="FFFFFF"/>
                </a:solidFill>
              </a:rPr>
              <a:t>browser</a:t>
            </a:r>
          </a:p>
          <a:p>
            <a:pPr lvl="1"/>
            <a:r>
              <a:t>Basically a whitelist of scripts enforced on browser</a:t>
            </a:r>
          </a:p>
          <a:p>
            <a:pPr lvl="1"/>
            <a:r>
              <a:t>Defined via an HTTP header or &lt;meta /&gt; tag</a:t>
            </a:r>
          </a:p>
        </p:txBody>
      </p:sp>
      <p:sp>
        <p:nvSpPr>
          <p:cNvPr id="199" name="Shape 199"/>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200" name="pasted-image.png"/>
          <p:cNvPicPr>
            <a:picLocks noChangeAspect="1"/>
          </p:cNvPicPr>
          <p:nvPr/>
        </p:nvPicPr>
        <p:blipFill>
          <a:blip r:embed="rId2">
            <a:extLst/>
          </a:blip>
          <a:stretch>
            <a:fillRect/>
          </a:stretch>
        </p:blipFill>
        <p:spPr>
          <a:xfrm>
            <a:off x="4914755" y="6147073"/>
            <a:ext cx="3175290" cy="3331247"/>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hape 202"/>
          <p:cNvSpPr>
            <a:spLocks noGrp="1"/>
          </p:cNvSpPr>
          <p:nvPr>
            <p:ph type="body" idx="13"/>
          </p:nvPr>
        </p:nvSpPr>
        <p:spPr>
          <a:prstGeom prst="rect">
            <a:avLst/>
          </a:prstGeom>
        </p:spPr>
        <p:txBody>
          <a:bodyPr/>
          <a:lstStyle/>
          <a:p>
            <a:endParaRPr/>
          </a:p>
        </p:txBody>
      </p:sp>
      <p:sp>
        <p:nvSpPr>
          <p:cNvPr id="203" name="Shape 203"/>
          <p:cNvSpPr>
            <a:spLocks noGrp="1"/>
          </p:cNvSpPr>
          <p:nvPr>
            <p:ph type="title"/>
          </p:nvPr>
        </p:nvSpPr>
        <p:spPr>
          <a:prstGeom prst="rect">
            <a:avLst/>
          </a:prstGeom>
        </p:spPr>
        <p:txBody>
          <a:bodyPr/>
          <a:lstStyle>
            <a:lvl1pPr defTabSz="467359">
              <a:spcBef>
                <a:spcPts val="2200"/>
              </a:spcBef>
              <a:defRPr sz="4800"/>
            </a:lvl1pPr>
          </a:lstStyle>
          <a:p>
            <a:r>
              <a:t>CSP Adoption</a:t>
            </a:r>
          </a:p>
        </p:txBody>
      </p:sp>
      <p:sp>
        <p:nvSpPr>
          <p:cNvPr id="204" name="Shape 204"/>
          <p:cNvSpPr>
            <a:spLocks noGrp="1"/>
          </p:cNvSpPr>
          <p:nvPr>
            <p:ph type="body" idx="1"/>
          </p:nvPr>
        </p:nvSpPr>
        <p:spPr>
          <a:prstGeom prst="rect">
            <a:avLst/>
          </a:prstGeom>
        </p:spPr>
        <p:txBody>
          <a:bodyPr/>
          <a:lstStyle/>
          <a:p>
            <a:pPr marL="342264" indent="-342264" defTabSz="449833">
              <a:spcBef>
                <a:spcPts val="2100"/>
              </a:spcBef>
              <a:defRPr sz="2618"/>
            </a:pPr>
            <a:r>
              <a:t>Browser support [1]</a:t>
            </a:r>
          </a:p>
          <a:p>
            <a:pPr marL="684529" lvl="1" indent="-342264" defTabSz="449833">
              <a:spcBef>
                <a:spcPts val="2100"/>
              </a:spcBef>
              <a:defRPr sz="2618"/>
            </a:pPr>
            <a:r>
              <a:t>Standard was published in 2014 and quickly picked up by major browsers</a:t>
            </a:r>
          </a:p>
          <a:p>
            <a:pPr marL="684529" lvl="1" indent="-342264" defTabSz="449833">
              <a:spcBef>
                <a:spcPts val="2100"/>
              </a:spcBef>
              <a:defRPr sz="2618"/>
            </a:pPr>
            <a:r>
              <a:t>1.0 Available (Global: 93.77%, Australia: 97.65%)</a:t>
            </a:r>
          </a:p>
          <a:p>
            <a:pPr marL="684529" lvl="1" indent="-342264" defTabSz="449833">
              <a:spcBef>
                <a:spcPts val="2100"/>
              </a:spcBef>
              <a:defRPr sz="2618"/>
            </a:pPr>
            <a:r>
              <a:t>2.0 Available (Global: 75.16%, Australia: 83.91%)</a:t>
            </a:r>
          </a:p>
          <a:p>
            <a:pPr marL="684529" lvl="1" indent="-342264" defTabSz="449833">
              <a:spcBef>
                <a:spcPts val="2100"/>
              </a:spcBef>
              <a:defRPr sz="2618"/>
            </a:pPr>
            <a:r>
              <a:t>3.0 Under development</a:t>
            </a:r>
          </a:p>
          <a:p>
            <a:pPr marL="342264" indent="-342264" defTabSz="449833">
              <a:spcBef>
                <a:spcPts val="2100"/>
              </a:spcBef>
              <a:defRPr sz="2618"/>
            </a:pPr>
            <a:r>
              <a:t>Global Usage [2]</a:t>
            </a:r>
          </a:p>
          <a:p>
            <a:pPr marL="684529" lvl="1" indent="-342264" defTabSz="449833">
              <a:spcBef>
                <a:spcPts val="2100"/>
              </a:spcBef>
              <a:defRPr sz="2618"/>
            </a:pPr>
            <a:r>
              <a:t>About 3.7% of URLs</a:t>
            </a:r>
          </a:p>
          <a:p>
            <a:pPr marL="684529" lvl="1" indent="-342264" defTabSz="449833">
              <a:spcBef>
                <a:spcPts val="2100"/>
              </a:spcBef>
              <a:defRPr sz="2618"/>
            </a:pPr>
            <a:r>
              <a:t>About 0.16% of domains</a:t>
            </a:r>
          </a:p>
        </p:txBody>
      </p:sp>
      <p:sp>
        <p:nvSpPr>
          <p:cNvPr id="205" name="Shape 205"/>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sp>
        <p:nvSpPr>
          <p:cNvPr id="206" name="Shape 206"/>
          <p:cNvSpPr/>
          <p:nvPr/>
        </p:nvSpPr>
        <p:spPr>
          <a:xfrm>
            <a:off x="309226" y="8864881"/>
            <a:ext cx="12587860" cy="421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spcBef>
                <a:spcPts val="1200"/>
              </a:spcBef>
              <a:defRPr sz="900"/>
            </a:pPr>
            <a:r>
              <a:t>[1]: </a:t>
            </a:r>
            <a:r>
              <a:rPr>
                <a:solidFill>
                  <a:srgbClr val="FFFFFF"/>
                </a:solidFill>
              </a:rPr>
              <a:t>http://caniuse.com/</a:t>
            </a:r>
          </a:p>
          <a:p>
            <a:pPr>
              <a:lnSpc>
                <a:spcPct val="10000"/>
              </a:lnSpc>
              <a:spcBef>
                <a:spcPts val="1200"/>
              </a:spcBef>
              <a:defRPr sz="900"/>
            </a:pPr>
            <a:r>
              <a:t>[2]: </a:t>
            </a:r>
            <a:r>
              <a:rPr>
                <a:solidFill>
                  <a:srgbClr val="FFFFFF"/>
                </a:solidFill>
              </a:rPr>
              <a:t>Weichselbaum, Lukas, et al. "Csp is dead, long live csp! on the insecurity of whitelists and the future of content security policy." Proceedings of the 2016 ACM SIGSAC Conference on Computer and Communications Security. ACM, 2016.</a:t>
            </a:r>
          </a:p>
        </p:txBody>
      </p:sp>
      <p:pic>
        <p:nvPicPr>
          <p:cNvPr id="207" name="pasted-image.png"/>
          <p:cNvPicPr>
            <a:picLocks noChangeAspect="1"/>
          </p:cNvPicPr>
          <p:nvPr/>
        </p:nvPicPr>
        <p:blipFill>
          <a:blip r:embed="rId2">
            <a:extLst/>
          </a:blip>
          <a:stretch>
            <a:fillRect/>
          </a:stretch>
        </p:blipFill>
        <p:spPr>
          <a:xfrm>
            <a:off x="9094954" y="5983685"/>
            <a:ext cx="2724749" cy="2724748"/>
          </a:xfrm>
          <a:prstGeom prst="rect">
            <a:avLst/>
          </a:prstGeom>
          <a:ln w="12700">
            <a:miter lim="400000"/>
          </a:ln>
        </p:spPr>
      </p:pic>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207"/>
                                        </p:tgtEl>
                                        <p:attrNameLst>
                                          <p:attrName>style.visibility</p:attrName>
                                        </p:attrNameLst>
                                      </p:cBhvr>
                                      <p:to>
                                        <p:strVal val="visible"/>
                                      </p:to>
                                    </p:set>
                                    <p:anim calcmode="lin" valueType="num">
                                      <p:cBhvr>
                                        <p:cTn id="7" dur="250" fill="hold"/>
                                        <p:tgtEl>
                                          <p:spTgt spid="207"/>
                                        </p:tgtEl>
                                        <p:attrNameLst>
                                          <p:attrName>ppt_x</p:attrName>
                                        </p:attrNameLst>
                                      </p:cBhvr>
                                      <p:tavLst>
                                        <p:tav tm="0">
                                          <p:val>
                                            <p:strVal val="#ppt_x"/>
                                          </p:val>
                                        </p:tav>
                                        <p:tav tm="100000">
                                          <p:val>
                                            <p:strVal val="#ppt_x"/>
                                          </p:val>
                                        </p:tav>
                                      </p:tavLst>
                                    </p:anim>
                                    <p:anim calcmode="lin" valueType="num">
                                      <p:cBhvr>
                                        <p:cTn id="8" dur="250" fill="hold"/>
                                        <p:tgtEl>
                                          <p:spTgt spid="20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p:cNvSpPr>
          <p:nvPr>
            <p:ph type="body" idx="13"/>
          </p:nvPr>
        </p:nvSpPr>
        <p:spPr>
          <a:prstGeom prst="rect">
            <a:avLst/>
          </a:prstGeom>
        </p:spPr>
        <p:txBody>
          <a:bodyPr/>
          <a:lstStyle/>
          <a:p>
            <a:endParaRPr/>
          </a:p>
        </p:txBody>
      </p:sp>
      <p:sp>
        <p:nvSpPr>
          <p:cNvPr id="210" name="Shape 210"/>
          <p:cNvSpPr>
            <a:spLocks noGrp="1"/>
          </p:cNvSpPr>
          <p:nvPr>
            <p:ph type="title"/>
          </p:nvPr>
        </p:nvSpPr>
        <p:spPr>
          <a:prstGeom prst="rect">
            <a:avLst/>
          </a:prstGeom>
        </p:spPr>
        <p:txBody>
          <a:bodyPr/>
          <a:lstStyle>
            <a:lvl1pPr defTabSz="467359">
              <a:spcBef>
                <a:spcPts val="2200"/>
              </a:spcBef>
              <a:defRPr sz="4800"/>
            </a:lvl1pPr>
          </a:lstStyle>
          <a:p>
            <a:r>
              <a:t>What does it look like?</a:t>
            </a:r>
          </a:p>
        </p:txBody>
      </p:sp>
      <p:sp>
        <p:nvSpPr>
          <p:cNvPr id="211" name="Shape 211"/>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pic>
        <p:nvPicPr>
          <p:cNvPr id="212" name="Screen Shot 2016-11-22 at 10.38.53 PM.png"/>
          <p:cNvPicPr>
            <a:picLocks noChangeAspect="1"/>
          </p:cNvPicPr>
          <p:nvPr/>
        </p:nvPicPr>
        <p:blipFill>
          <a:blip r:embed="rId2">
            <a:extLst/>
          </a:blip>
          <a:stretch>
            <a:fillRect/>
          </a:stretch>
        </p:blipFill>
        <p:spPr>
          <a:xfrm>
            <a:off x="3022600" y="3860800"/>
            <a:ext cx="6959600" cy="2032000"/>
          </a:xfrm>
          <a:prstGeom prst="rect">
            <a:avLst/>
          </a:prstGeom>
          <a:ln w="25400">
            <a:miter lim="400000"/>
          </a:ln>
          <a:effectLst>
            <a:reflection stA="82330" endPos="40000" dir="5400000" sy="-100000" algn="bl" rotWithShape="0"/>
          </a:effectLst>
        </p:spPr>
      </p:pic>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Shape 214"/>
          <p:cNvSpPr>
            <a:spLocks noGrp="1"/>
          </p:cNvSpPr>
          <p:nvPr>
            <p:ph type="body" idx="13"/>
          </p:nvPr>
        </p:nvSpPr>
        <p:spPr>
          <a:prstGeom prst="rect">
            <a:avLst/>
          </a:prstGeom>
        </p:spPr>
        <p:txBody>
          <a:bodyPr/>
          <a:lstStyle/>
          <a:p>
            <a:endParaRPr/>
          </a:p>
        </p:txBody>
      </p:sp>
      <p:sp>
        <p:nvSpPr>
          <p:cNvPr id="215" name="Shape 215"/>
          <p:cNvSpPr>
            <a:spLocks noGrp="1"/>
          </p:cNvSpPr>
          <p:nvPr>
            <p:ph type="title"/>
          </p:nvPr>
        </p:nvSpPr>
        <p:spPr>
          <a:prstGeom prst="rect">
            <a:avLst/>
          </a:prstGeom>
        </p:spPr>
        <p:txBody>
          <a:bodyPr/>
          <a:lstStyle>
            <a:lvl1pPr defTabSz="467359">
              <a:spcBef>
                <a:spcPts val="2200"/>
              </a:spcBef>
              <a:defRPr sz="4800"/>
            </a:lvl1pPr>
          </a:lstStyle>
          <a:p>
            <a:r>
              <a:t>Some CSP directives</a:t>
            </a:r>
          </a:p>
        </p:txBody>
      </p:sp>
      <p:sp>
        <p:nvSpPr>
          <p:cNvPr id="216" name="Shape 216"/>
          <p:cNvSpPr>
            <a:spLocks noGrp="1"/>
          </p:cNvSpPr>
          <p:nvPr>
            <p:ph type="body" idx="1"/>
          </p:nvPr>
        </p:nvSpPr>
        <p:spPr>
          <a:prstGeom prst="rect">
            <a:avLst/>
          </a:prstGeom>
        </p:spPr>
        <p:txBody>
          <a:bodyPr/>
          <a:lstStyle/>
          <a:p>
            <a:pPr marL="266700" indent="-266700" defTabSz="350520">
              <a:spcBef>
                <a:spcPts val="1600"/>
              </a:spcBef>
              <a:defRPr sz="2040"/>
            </a:pPr>
            <a:r>
              <a:rPr>
                <a:solidFill>
                  <a:srgbClr val="FFFFFF"/>
                </a:solidFill>
              </a:rPr>
              <a:t>default-src</a:t>
            </a:r>
            <a:r>
              <a:t>: fallback for the other fetch directives </a:t>
            </a:r>
          </a:p>
          <a:p>
            <a:pPr marL="266700" indent="-266700" defTabSz="350520">
              <a:spcBef>
                <a:spcPts val="1600"/>
              </a:spcBef>
              <a:defRPr sz="2040"/>
            </a:pPr>
            <a:r>
              <a:rPr>
                <a:solidFill>
                  <a:srgbClr val="FFFFFF"/>
                </a:solidFill>
              </a:rPr>
              <a:t>script-src</a:t>
            </a:r>
            <a:r>
              <a:t>: JavaScript files</a:t>
            </a:r>
          </a:p>
          <a:p>
            <a:pPr marL="266700" indent="-266700" defTabSz="350520">
              <a:spcBef>
                <a:spcPts val="1600"/>
              </a:spcBef>
              <a:defRPr sz="2040"/>
            </a:pPr>
            <a:r>
              <a:rPr>
                <a:solidFill>
                  <a:srgbClr val="FFFFFF"/>
                </a:solidFill>
              </a:rPr>
              <a:t>connect-src</a:t>
            </a:r>
            <a:r>
              <a:t>: XMLHttpRequest, Fetch, WebSocket, ...</a:t>
            </a:r>
          </a:p>
          <a:p>
            <a:pPr marL="266700" indent="-266700" defTabSz="350520">
              <a:spcBef>
                <a:spcPts val="1600"/>
              </a:spcBef>
              <a:defRPr sz="2040"/>
            </a:pPr>
            <a:r>
              <a:rPr>
                <a:solidFill>
                  <a:srgbClr val="FFFFFF"/>
                </a:solidFill>
              </a:rPr>
              <a:t>style-src</a:t>
            </a:r>
            <a:r>
              <a:t>: stylesheets</a:t>
            </a:r>
          </a:p>
          <a:p>
            <a:pPr marL="266700" indent="-266700" defTabSz="350520">
              <a:spcBef>
                <a:spcPts val="1600"/>
              </a:spcBef>
              <a:defRPr sz="2040"/>
            </a:pPr>
            <a:r>
              <a:rPr>
                <a:solidFill>
                  <a:srgbClr val="FFFFFF"/>
                </a:solidFill>
              </a:rPr>
              <a:t>img-src</a:t>
            </a:r>
            <a:r>
              <a:t>: images and favicons</a:t>
            </a:r>
          </a:p>
          <a:p>
            <a:pPr marL="266700" indent="-266700" defTabSz="350520">
              <a:spcBef>
                <a:spcPts val="1600"/>
              </a:spcBef>
              <a:defRPr sz="2040"/>
            </a:pPr>
            <a:r>
              <a:rPr>
                <a:solidFill>
                  <a:srgbClr val="FFFFFF"/>
                </a:solidFill>
              </a:rPr>
              <a:t>font-src</a:t>
            </a:r>
            <a:r>
              <a:t>: @font-face</a:t>
            </a:r>
          </a:p>
          <a:p>
            <a:pPr marL="266700" indent="-266700" defTabSz="350520">
              <a:spcBef>
                <a:spcPts val="1600"/>
              </a:spcBef>
              <a:defRPr sz="2040"/>
            </a:pPr>
            <a:r>
              <a:rPr>
                <a:solidFill>
                  <a:srgbClr val="FFFFFF"/>
                </a:solidFill>
              </a:rPr>
              <a:t>media-src</a:t>
            </a:r>
            <a:r>
              <a:t>: &lt;audio&gt; and &lt;video&gt;</a:t>
            </a:r>
          </a:p>
          <a:p>
            <a:pPr marL="266700" indent="-266700" defTabSz="350520">
              <a:spcBef>
                <a:spcPts val="1600"/>
              </a:spcBef>
              <a:defRPr sz="2040"/>
            </a:pPr>
            <a:r>
              <a:rPr>
                <a:solidFill>
                  <a:srgbClr val="FFFFFF"/>
                </a:solidFill>
              </a:rPr>
              <a:t>object-src</a:t>
            </a:r>
            <a:r>
              <a:t>: &lt;object&gt;, &lt;embed&gt; and &lt;applet&gt; </a:t>
            </a:r>
          </a:p>
          <a:p>
            <a:pPr marL="266700" indent="-266700" defTabSz="350520">
              <a:spcBef>
                <a:spcPts val="1600"/>
              </a:spcBef>
              <a:defRPr sz="2040"/>
            </a:pPr>
            <a:r>
              <a:rPr>
                <a:solidFill>
                  <a:srgbClr val="FFFFFF"/>
                </a:solidFill>
              </a:rPr>
              <a:t>worker-src</a:t>
            </a:r>
            <a:r>
              <a:t>: Worker, SharedWorker, or ServiceWorker scripts </a:t>
            </a:r>
          </a:p>
          <a:p>
            <a:pPr marL="266700" indent="-266700" defTabSz="350520">
              <a:spcBef>
                <a:spcPts val="1600"/>
              </a:spcBef>
              <a:defRPr sz="2040"/>
            </a:pPr>
            <a:r>
              <a:rPr>
                <a:solidFill>
                  <a:srgbClr val="FFFFFF"/>
                </a:solidFill>
              </a:rPr>
              <a:t>child-src</a:t>
            </a:r>
            <a:r>
              <a:t>: web workers and nested browsing contexts e.g. &lt;frame&gt; and &lt;iframe&gt;</a:t>
            </a:r>
          </a:p>
          <a:p>
            <a:pPr marL="266700" indent="-266700" defTabSz="350520">
              <a:spcBef>
                <a:spcPts val="1600"/>
              </a:spcBef>
              <a:defRPr sz="2040"/>
            </a:pPr>
            <a:r>
              <a:rPr>
                <a:solidFill>
                  <a:srgbClr val="FFFFFF"/>
                </a:solidFill>
              </a:rPr>
              <a:t>manifest-src</a:t>
            </a:r>
            <a:r>
              <a:t>: application manifest files</a:t>
            </a:r>
          </a:p>
        </p:txBody>
      </p:sp>
      <p:sp>
        <p:nvSpPr>
          <p:cNvPr id="217" name="Shape 217"/>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Tree>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Shape 219"/>
          <p:cNvSpPr>
            <a:spLocks noGrp="1"/>
          </p:cNvSpPr>
          <p:nvPr>
            <p:ph type="title"/>
          </p:nvPr>
        </p:nvSpPr>
        <p:spPr>
          <a:xfrm>
            <a:off x="351259" y="603150"/>
            <a:ext cx="12302283" cy="1165425"/>
          </a:xfrm>
          <a:prstGeom prst="rect">
            <a:avLst/>
          </a:prstGeom>
        </p:spPr>
        <p:txBody>
          <a:bodyPr/>
          <a:lstStyle>
            <a:lvl1pPr algn="ctr" defTabSz="286258">
              <a:defRPr sz="8330"/>
            </a:lvl1pPr>
          </a:lstStyle>
          <a:p>
            <a:r>
              <a:t>Demo time</a:t>
            </a:r>
          </a:p>
        </p:txBody>
      </p:sp>
      <p:sp>
        <p:nvSpPr>
          <p:cNvPr id="220" name="Shape 220"/>
          <p:cNvSpPr>
            <a:spLocks noGrp="1"/>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pic>
        <p:nvPicPr>
          <p:cNvPr id="221" name="demo.gif"/>
          <p:cNvPicPr>
            <a:picLocks/>
          </p:cNvPicPr>
          <p:nvPr/>
        </p:nvPicPr>
        <p:blipFill>
          <a:blip r:embed="rId2">
            <a:extLst/>
          </a:blip>
          <a:stretch>
            <a:fillRect/>
          </a:stretch>
        </p:blipFill>
        <p:spPr>
          <a:xfrm>
            <a:off x="1308100" y="3048000"/>
            <a:ext cx="10388600" cy="4419600"/>
          </a:xfrm>
          <a:prstGeom prst="rect">
            <a:avLst/>
          </a:prstGeom>
          <a:ln w="12700">
            <a:miter lim="400000"/>
          </a:ln>
        </p:spPr>
      </p:pic>
      <p:sp>
        <p:nvSpPr>
          <p:cNvPr id="222" name="Shape 222"/>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Step08</a:t>
            </a:r>
          </a:p>
        </p:txBody>
      </p:sp>
    </p:spTree>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Shape 224"/>
          <p:cNvSpPr>
            <a:spLocks noGrp="1"/>
          </p:cNvSpPr>
          <p:nvPr>
            <p:ph type="body" idx="13"/>
          </p:nvPr>
        </p:nvSpPr>
        <p:spPr>
          <a:prstGeom prst="rect">
            <a:avLst/>
          </a:prstGeom>
        </p:spPr>
        <p:txBody>
          <a:bodyPr/>
          <a:lstStyle/>
          <a:p>
            <a:endParaRPr/>
          </a:p>
        </p:txBody>
      </p:sp>
      <p:sp>
        <p:nvSpPr>
          <p:cNvPr id="225" name="Shape 225"/>
          <p:cNvSpPr>
            <a:spLocks noGrp="1"/>
          </p:cNvSpPr>
          <p:nvPr>
            <p:ph type="title"/>
          </p:nvPr>
        </p:nvSpPr>
        <p:spPr>
          <a:prstGeom prst="rect">
            <a:avLst/>
          </a:prstGeom>
        </p:spPr>
        <p:txBody>
          <a:bodyPr/>
          <a:lstStyle>
            <a:lvl1pPr defTabSz="467359">
              <a:spcBef>
                <a:spcPts val="2200"/>
              </a:spcBef>
              <a:defRPr sz="4800"/>
            </a:lvl1pPr>
          </a:lstStyle>
          <a:p>
            <a:r>
              <a:t>What about inline scrIPts?</a:t>
            </a:r>
          </a:p>
        </p:txBody>
      </p:sp>
      <p:sp>
        <p:nvSpPr>
          <p:cNvPr id="226" name="Shape 226"/>
          <p:cNvSpPr>
            <a:spLocks noGrp="1"/>
          </p:cNvSpPr>
          <p:nvPr>
            <p:ph type="body" idx="1"/>
          </p:nvPr>
        </p:nvSpPr>
        <p:spPr>
          <a:prstGeom prst="rect">
            <a:avLst/>
          </a:prstGeom>
        </p:spPr>
        <p:txBody>
          <a:bodyPr/>
          <a:lstStyle/>
          <a:p>
            <a:r>
              <a:t>If you like to live dangerously:</a:t>
            </a:r>
          </a:p>
          <a:p>
            <a:pPr lvl="1"/>
            <a:r>
              <a:t>Use ‘unsafe-inline’ (</a:t>
            </a:r>
            <a:r>
              <a:rPr>
                <a:solidFill>
                  <a:schemeClr val="accent5">
                    <a:hueOff val="-180946"/>
                    <a:satOff val="-2351"/>
                    <a:lumOff val="-8716"/>
                  </a:schemeClr>
                </a:solidFill>
                <a:latin typeface="Avenir Next Demi Bold"/>
                <a:ea typeface="Avenir Next Demi Bold"/>
                <a:cs typeface="Avenir Next Demi Bold"/>
                <a:sym typeface="Avenir Next Demi Bold"/>
              </a:rPr>
              <a:t>terrible idea!</a:t>
            </a:r>
            <a:r>
              <a:t>)</a:t>
            </a:r>
          </a:p>
          <a:p>
            <a:pPr lvl="2"/>
            <a:r>
              <a:t>Whitelist every inline script (including XSS)</a:t>
            </a:r>
          </a:p>
          <a:p>
            <a:pPr lvl="1"/>
            <a:r>
              <a:t>Use nonce (</a:t>
            </a:r>
            <a:r>
              <a:rPr i="1"/>
              <a:t>for dynamic pages</a:t>
            </a:r>
            <a:r>
              <a:t>)</a:t>
            </a:r>
          </a:p>
          <a:p>
            <a:pPr lvl="2"/>
            <a:r>
              <a:t>NOTE: nonce MUST change for each request</a:t>
            </a:r>
          </a:p>
          <a:p>
            <a:pPr lvl="1"/>
            <a:r>
              <a:t>Use hash (</a:t>
            </a:r>
            <a:r>
              <a:rPr i="1"/>
              <a:t>for static pages</a:t>
            </a:r>
            <a:r>
              <a:t>)</a:t>
            </a:r>
          </a:p>
        </p:txBody>
      </p:sp>
      <p:sp>
        <p:nvSpPr>
          <p:cNvPr id="227" name="Shape 227"/>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pic>
        <p:nvPicPr>
          <p:cNvPr id="228" name="Picture 227"/>
          <p:cNvPicPr>
            <a:picLocks/>
          </p:cNvPicPr>
          <p:nvPr/>
        </p:nvPicPr>
        <p:blipFill>
          <a:blip r:embed="rId2">
            <a:extLst/>
          </a:blip>
          <a:stretch>
            <a:fillRect/>
          </a:stretch>
        </p:blipFill>
        <p:spPr>
          <a:xfrm>
            <a:off x="8418600" y="1072183"/>
            <a:ext cx="4535400" cy="3019368"/>
          </a:xfrm>
          <a:prstGeom prst="rect">
            <a:avLst/>
          </a:prstGeom>
        </p:spPr>
      </p:pic>
    </p:spTree>
  </p:cSld>
  <p:clrMapOvr>
    <a:masterClrMapping/>
  </p:clrMapOvr>
  <p:transition spd="slow"/>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a:spLocks noGrp="1"/>
          </p:cNvSpPr>
          <p:nvPr>
            <p:ph type="title"/>
          </p:nvPr>
        </p:nvSpPr>
        <p:spPr>
          <a:xfrm>
            <a:off x="351259" y="603150"/>
            <a:ext cx="12302283" cy="1165425"/>
          </a:xfrm>
          <a:prstGeom prst="rect">
            <a:avLst/>
          </a:prstGeom>
        </p:spPr>
        <p:txBody>
          <a:bodyPr/>
          <a:lstStyle>
            <a:lvl1pPr algn="ctr" defTabSz="286258">
              <a:defRPr sz="8330"/>
            </a:lvl1pPr>
          </a:lstStyle>
          <a:p>
            <a:r>
              <a:t>Demo time</a:t>
            </a:r>
          </a:p>
        </p:txBody>
      </p:sp>
      <p:sp>
        <p:nvSpPr>
          <p:cNvPr id="231" name="Shape 231"/>
          <p:cNvSpPr>
            <a:spLocks noGrp="1"/>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232" name="Shape 232"/>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t>Step11</a:t>
            </a:r>
          </a:p>
        </p:txBody>
      </p:sp>
      <p:pic>
        <p:nvPicPr>
          <p:cNvPr id="233" name="tumblr_o2wxuwfc6y1udh5n8o1_500.gif"/>
          <p:cNvPicPr>
            <a:picLocks/>
          </p:cNvPicPr>
          <p:nvPr/>
        </p:nvPicPr>
        <p:blipFill>
          <a:blip r:embed="rId2">
            <a:extLst/>
          </a:blip>
          <a:stretch>
            <a:fillRect/>
          </a:stretch>
        </p:blipFill>
        <p:spPr>
          <a:xfrm>
            <a:off x="2788945" y="1968500"/>
            <a:ext cx="7426910" cy="6684219"/>
          </a:xfrm>
          <a:prstGeom prst="rect">
            <a:avLst/>
          </a:prstGeom>
          <a:ln w="12700">
            <a:miter lim="400000"/>
          </a:ln>
        </p:spPr>
      </p:pic>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Shape 235"/>
          <p:cNvSpPr>
            <a:spLocks noGrp="1"/>
          </p:cNvSpPr>
          <p:nvPr>
            <p:ph type="body" idx="13"/>
          </p:nvPr>
        </p:nvSpPr>
        <p:spPr>
          <a:prstGeom prst="rect">
            <a:avLst/>
          </a:prstGeom>
        </p:spPr>
        <p:txBody>
          <a:bodyPr/>
          <a:lstStyle/>
          <a:p>
            <a:endParaRPr/>
          </a:p>
        </p:txBody>
      </p:sp>
      <p:sp>
        <p:nvSpPr>
          <p:cNvPr id="236" name="Shape 236"/>
          <p:cNvSpPr>
            <a:spLocks noGrp="1"/>
          </p:cNvSpPr>
          <p:nvPr>
            <p:ph type="title"/>
          </p:nvPr>
        </p:nvSpPr>
        <p:spPr>
          <a:prstGeom prst="rect">
            <a:avLst/>
          </a:prstGeom>
        </p:spPr>
        <p:txBody>
          <a:bodyPr/>
          <a:lstStyle>
            <a:lvl1pPr defTabSz="467359">
              <a:spcBef>
                <a:spcPts val="2200"/>
              </a:spcBef>
              <a:defRPr sz="4800"/>
            </a:lvl1pPr>
          </a:lstStyle>
          <a:p>
            <a:r>
              <a:t>Reporting</a:t>
            </a:r>
          </a:p>
        </p:txBody>
      </p:sp>
      <p:sp>
        <p:nvSpPr>
          <p:cNvPr id="237" name="Shape 237"/>
          <p:cNvSpPr>
            <a:spLocks noGrp="1"/>
          </p:cNvSpPr>
          <p:nvPr>
            <p:ph type="body" idx="1"/>
          </p:nvPr>
        </p:nvSpPr>
        <p:spPr>
          <a:prstGeom prst="rect">
            <a:avLst/>
          </a:prstGeom>
        </p:spPr>
        <p:txBody>
          <a:bodyPr/>
          <a:lstStyle/>
          <a:p>
            <a:r>
              <a:t>Configure a report-uri to receive CSP exceptions</a:t>
            </a:r>
          </a:p>
          <a:p>
            <a:r>
              <a:t>Can be “Report-Only” mode</a:t>
            </a:r>
          </a:p>
          <a:p>
            <a:pPr lvl="1"/>
            <a:r>
              <a:t>Get the report but don’t block anything</a:t>
            </a:r>
          </a:p>
          <a:p>
            <a:pPr lvl="1"/>
            <a:r>
              <a:t>Risk-free way of getting started with CSP</a:t>
            </a:r>
          </a:p>
          <a:p>
            <a:r>
              <a:t>Violations can be handled on client-side</a:t>
            </a:r>
          </a:p>
        </p:txBody>
      </p:sp>
      <p:sp>
        <p:nvSpPr>
          <p:cNvPr id="238" name="Shape 238"/>
          <p:cNvSpPr>
            <a:spLocks noGrp="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239" name="pasted-image.png"/>
          <p:cNvPicPr>
            <a:picLocks noChangeAspect="1"/>
          </p:cNvPicPr>
          <p:nvPr/>
        </p:nvPicPr>
        <p:blipFill>
          <a:blip r:embed="rId2">
            <a:extLst/>
          </a:blip>
          <a:stretch>
            <a:fillRect/>
          </a:stretch>
        </p:blipFill>
        <p:spPr>
          <a:xfrm>
            <a:off x="1096572" y="7449492"/>
            <a:ext cx="10811656" cy="1288108"/>
          </a:xfrm>
          <a:prstGeom prst="rect">
            <a:avLst/>
          </a:prstGeom>
          <a:ln w="25400">
            <a:miter lim="400000"/>
          </a:ln>
          <a:effectLst>
            <a:reflection stA="82330" endPos="40000" dir="5400000" sy="-100000" algn="bl" rotWithShape="0"/>
          </a:effectLst>
        </p:spPr>
      </p:pic>
    </p:spTree>
  </p:cSld>
  <p:clrMapOvr>
    <a:masterClrMapping/>
  </p:clrMapOvr>
  <p:transition spd="slow"/>
  <p:timing>
    <p:tnLst>
      <p:par>
        <p:cTn id="1" dur="indefinite" restart="never" nodeType="tmRoot"/>
      </p:par>
    </p:tnLst>
  </p:timing>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TotalTime>
  <Words>522</Words>
  <Application>Microsoft Macintosh PowerPoint</Application>
  <PresentationFormat>Custom</PresentationFormat>
  <Paragraphs>92</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Avenir Next</vt:lpstr>
      <vt:lpstr>Avenir Next Demi Bold</vt:lpstr>
      <vt:lpstr>Avenir Next Medium</vt:lpstr>
      <vt:lpstr>DIN Alternate</vt:lpstr>
      <vt:lpstr>DIN Condensed</vt:lpstr>
      <vt:lpstr>Helvetica</vt:lpstr>
      <vt:lpstr>Helvetica Neue</vt:lpstr>
      <vt:lpstr>New_Template7</vt:lpstr>
      <vt:lpstr>Content Security Policy (CSP)</vt:lpstr>
      <vt:lpstr>Content Security Policy in a nutshell</vt:lpstr>
      <vt:lpstr>CSP Adoption</vt:lpstr>
      <vt:lpstr>What does it look like?</vt:lpstr>
      <vt:lpstr>Some CSP directives</vt:lpstr>
      <vt:lpstr>Demo time</vt:lpstr>
      <vt:lpstr>What about inline scrIPts?</vt:lpstr>
      <vt:lpstr>Demo time</vt:lpstr>
      <vt:lpstr>Reporting</vt:lpstr>
      <vt:lpstr>Demo time</vt:lpstr>
      <vt:lpstr>More than just xss</vt:lpstr>
      <vt:lpstr>PowerPoint Presentation</vt:lpstr>
      <vt:lpstr>CSP in PRACTICE: “SECURITY”</vt:lpstr>
      <vt:lpstr>Questions?</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Security Policy (CSP)</dc:title>
  <cp:lastModifiedBy>Mahdi Hasheminejad</cp:lastModifiedBy>
  <cp:revision>4</cp:revision>
  <dcterms:modified xsi:type="dcterms:W3CDTF">2017-04-30T15:24:57Z</dcterms:modified>
</cp:coreProperties>
</file>